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251F69-AB6B-487E-AFC0-8951C8D4B91D}" type="datetimeFigureOut">
              <a:rPr lang="ar-IQ" smtClean="0"/>
              <a:t>11/04/1441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3A2156-01A4-4DA2-8A19-49AE8D3E7294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ar-IQ" dirty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محاضرات في مادة طرائق </a:t>
            </a:r>
            <a:r>
              <a:rPr lang="ar-IQ" dirty="0" smtClean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التدريس </a:t>
            </a:r>
            <a:r>
              <a:rPr lang="ar-IQ" dirty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>التخصصية</a:t>
            </a:r>
            <a:r>
              <a:rPr lang="en-US" dirty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  <a:t/>
            </a:r>
            <a:br>
              <a:rPr lang="en-US" dirty="0">
                <a:solidFill>
                  <a:schemeClr val="tx1"/>
                </a:solidFill>
                <a:effectLst/>
                <a:latin typeface="Andalus" pitchFamily="18" charset="-78"/>
                <a:cs typeface="Andalus" pitchFamily="18" charset="-78"/>
              </a:rPr>
            </a:br>
            <a:endParaRPr lang="ar-IQ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tx1"/>
                </a:solidFill>
                <a:latin typeface="Andalus" pitchFamily="18" charset="-78"/>
                <a:cs typeface="Andalus" pitchFamily="18" charset="-78"/>
              </a:rPr>
              <a:t>إعداد: م.م. نورس حيدر </a:t>
            </a:r>
            <a:endParaRPr lang="ar-IQ" b="1" dirty="0">
              <a:solidFill>
                <a:schemeClr val="tx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90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IQ" sz="2400" dirty="0"/>
              <a:t>تغييرالهدف بأكساب التلاميذ معلومات أساسية عن الكمبيوتر و مكوناته و عن لغات البرمجة و اللغات الجاهزة.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تدريب التلاميذ على استخدامات الكمبيوتر في المجالات المختلفة.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توعية التلاميذ عن بأهمية الكمببيوتر و دوره في خدمة المجتمع 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التغير في دور المدرس من دور المحاضر الملقن الى دور موجه مرشد.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عقد ورشات عمل في مديريات التربية من أجل تفعيل دور الحاسوب في العملية التعليمية و استخدامه في إنتاج الوسائل التعليمية.</a:t>
            </a:r>
            <a:endParaRPr lang="en-US" sz="2400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800" dirty="0">
                <a:effectLst/>
              </a:rPr>
              <a:t>س</a:t>
            </a:r>
            <a:r>
              <a:rPr lang="en-US" sz="2800" dirty="0">
                <a:effectLst/>
              </a:rPr>
              <a:t>/</a:t>
            </a:r>
            <a:r>
              <a:rPr lang="ar-IQ" sz="2800" dirty="0">
                <a:effectLst/>
              </a:rPr>
              <a:t>ما هي الغاية من استخدام الحاسوب في التعلم؟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07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/>
          </a:bodyPr>
          <a:lstStyle/>
          <a:p>
            <a:pPr marL="109728" lvl="0" indent="0">
              <a:lnSpc>
                <a:spcPct val="150000"/>
              </a:lnSpc>
              <a:buNone/>
            </a:pPr>
            <a:r>
              <a:rPr lang="ar-IQ" b="1" dirty="0" smtClean="0"/>
              <a:t>-</a:t>
            </a:r>
            <a:r>
              <a:rPr lang="ar-IQ" sz="2400" b="1" dirty="0" smtClean="0"/>
              <a:t>معوقات </a:t>
            </a:r>
            <a:r>
              <a:rPr lang="ar-IQ" sz="2400" b="1" dirty="0"/>
              <a:t>مادية (فنية):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عدام وجود ميزانيات كافية لشراء الحاسبات.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عدم توفر مختبرات حاسوب في المدارس و ان وفرت فتكون أجهزة غير متطورة.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عدم وجود برامج تعليمية جيدة كافية لتغطية احتياجات المتعلم في كافة الجوانب.</a:t>
            </a:r>
            <a:endParaRPr lang="en-US" sz="2400" dirty="0"/>
          </a:p>
          <a:p>
            <a:pPr marL="109728" lvl="0" indent="0" algn="just">
              <a:lnSpc>
                <a:spcPct val="150000"/>
              </a:lnSpc>
              <a:buNone/>
            </a:pPr>
            <a:r>
              <a:rPr lang="ar-IQ" sz="2400" b="1" dirty="0" smtClean="0"/>
              <a:t>-معوقات </a:t>
            </a:r>
            <a:r>
              <a:rPr lang="ar-IQ" sz="2400" b="1" dirty="0"/>
              <a:t>إدارية: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عدم وجود المدير المسؤول العصري الذي يؤمن بالحداثة في مجال التعليم.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عدم وجود الكوادر البشرية المتخصصة في علوم الحاسوب.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ar-IQ" sz="2400" dirty="0"/>
              <a:t>افتقاد معلم اليوم الى كفايات تشغيل الحاسوب.</a:t>
            </a:r>
            <a:endParaRPr lang="ar-IQ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800" dirty="0">
                <a:effectLst/>
              </a:rPr>
              <a:t>س</a:t>
            </a:r>
            <a:r>
              <a:rPr lang="en-US" sz="2800" dirty="0">
                <a:effectLst/>
              </a:rPr>
              <a:t>/</a:t>
            </a:r>
            <a:r>
              <a:rPr lang="ar-IQ" sz="2800" dirty="0">
                <a:effectLst/>
              </a:rPr>
              <a:t> ما هي المشكلات ( المعوقات) التي تواجه استخدام الحاسوب في التعليم؟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80950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 marL="109728" lvl="0" indent="0" algn="just">
              <a:lnSpc>
                <a:spcPct val="150000"/>
              </a:lnSpc>
              <a:buNone/>
            </a:pPr>
            <a:r>
              <a:rPr lang="ar-IQ" b="1" dirty="0" smtClean="0"/>
              <a:t>-معوقات </a:t>
            </a:r>
            <a:r>
              <a:rPr lang="ar-IQ" b="1" dirty="0"/>
              <a:t>صحية: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ar-IQ" dirty="0"/>
              <a:t>تتلخص هذه المعوقات في ما قد تنتج من اثار سلبية على صحة المتعلمين على جهاز الحاسوب خصوصاً لفترات طويلة يتعرض الى الالآم في الظهر و الرقبة و الاطراف العليا و السفلى و تأثيرها على الرأس و قد ثبت علمياً تأثير الأشعة الخارجة من الحاسوب يؤدي الى تلف في خلايا المخ.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2510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ar-IQ" sz="3100" dirty="0"/>
              <a:t>س</a:t>
            </a:r>
            <a:r>
              <a:rPr lang="en-US" sz="3100" dirty="0"/>
              <a:t>/</a:t>
            </a:r>
            <a:r>
              <a:rPr lang="ar-IQ" sz="3100" dirty="0"/>
              <a:t>ما هي الأسباب التي تمنع من وجود نموذج متميز لإعداد معلمين اكفاء</a:t>
            </a:r>
            <a:r>
              <a:rPr lang="ar-IQ" sz="3100" dirty="0" smtClean="0"/>
              <a:t>؟</a:t>
            </a:r>
            <a:endParaRPr lang="ar-IQ" sz="31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ar-IQ" sz="3100" dirty="0"/>
              <a:t>ج</a:t>
            </a:r>
            <a:r>
              <a:rPr lang="en-US" sz="3100" dirty="0" smtClean="0"/>
              <a:t>/</a:t>
            </a:r>
            <a:endParaRPr lang="en-US" sz="3100" dirty="0"/>
          </a:p>
          <a:p>
            <a:pPr lvl="0" algn="just">
              <a:lnSpc>
                <a:spcPct val="150000"/>
              </a:lnSpc>
            </a:pPr>
            <a:r>
              <a:rPr lang="ar-IQ" dirty="0"/>
              <a:t>هناك متغيرات كثيرة متضمنه لكل من عمليتي التعليم و التعلم و هذه المتغيرات تتفاعل مع بعضها البعض بطرق معقدة بحيث لو تعرفنا على مجموعة من تلك المتغيرات فإنه ليس من السهل أن تحدد كيف تؤثر بعضها البعض.</a:t>
            </a:r>
            <a:endParaRPr lang="en-US" dirty="0"/>
          </a:p>
          <a:p>
            <a:pPr lvl="0" algn="just">
              <a:lnSpc>
                <a:spcPct val="150000"/>
              </a:lnSpc>
            </a:pPr>
            <a:r>
              <a:rPr lang="ar-IQ" dirty="0"/>
              <a:t>هناك العديد من مواقف التعليم و التعلم المختلفة – داخل و خارج حجرة الدراسة – يصعب التعرف عليها ولو أمكن التعرف عليها فإن تحديد إجراءات التعامل مع كل موقف لا يعد شيئاً عملياً.</a:t>
            </a:r>
            <a:endParaRPr lang="en-US" dirty="0"/>
          </a:p>
          <a:p>
            <a:pPr lvl="0" algn="just">
              <a:lnSpc>
                <a:spcPct val="150000"/>
              </a:lnSpc>
            </a:pPr>
            <a:r>
              <a:rPr lang="ar-IQ" dirty="0"/>
              <a:t>إن التباين بين البشر كبير للغاية و كل فرد متمايز بحيث أن استراتيجيات التعليم و التعلم المثلى تبدو مختلفة لكل معلم و كل طالب و كل بيئة تعليمية.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>
                <a:effectLst/>
              </a:rPr>
              <a:t>المحاضرة الاولى: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273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ar-IQ" dirty="0"/>
              <a:t>ج</a:t>
            </a:r>
            <a:r>
              <a:rPr lang="en-US" dirty="0"/>
              <a:t>/</a:t>
            </a:r>
            <a:r>
              <a:rPr lang="ar-IQ" dirty="0"/>
              <a:t>  </a:t>
            </a:r>
            <a:endParaRPr lang="en-US" dirty="0"/>
          </a:p>
          <a:p>
            <a:pPr lvl="0" algn="just">
              <a:lnSpc>
                <a:spcPct val="150000"/>
              </a:lnSpc>
            </a:pPr>
            <a:r>
              <a:rPr lang="ar-IQ" dirty="0"/>
              <a:t>مساعدة الأفراد المراد إعدادهم كي يصبحوا معلمي حاسوب على تعلم المعلومات و ممارسة الإجراءات و المهارات و الأنشطة التي وجدها العيديد من المعلمين و الباحثين ذات فاعلية في مساعدة الطلاب لتعلم علوم الحاسوب و الاستمتاع بها.</a:t>
            </a:r>
            <a:endParaRPr lang="en-US" dirty="0"/>
          </a:p>
          <a:p>
            <a:pPr lvl="0" algn="just">
              <a:lnSpc>
                <a:spcPct val="150000"/>
              </a:lnSpc>
            </a:pPr>
            <a:r>
              <a:rPr lang="ar-IQ" dirty="0"/>
              <a:t>مساعدة المعلمين الحاليين للحاسوب لكي يصبحوا معلمين أفضل.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r"/>
            <a:r>
              <a:rPr lang="ar-IQ" sz="2700" dirty="0">
                <a:effectLst/>
              </a:rPr>
              <a:t>س</a:t>
            </a:r>
            <a:r>
              <a:rPr lang="en-US" sz="2700" dirty="0">
                <a:effectLst/>
              </a:rPr>
              <a:t>/</a:t>
            </a:r>
            <a:r>
              <a:rPr lang="ar-IQ" sz="2700" dirty="0">
                <a:effectLst/>
              </a:rPr>
              <a:t> ماهي غايات المقرره في التعليم ذو فاعلية؟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760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dirty="0" smtClean="0"/>
              <a:t>  </a:t>
            </a:r>
            <a:r>
              <a:rPr lang="ar-IQ" dirty="0"/>
              <a:t>ج</a:t>
            </a:r>
            <a:r>
              <a:rPr lang="en-US" dirty="0" smtClean="0"/>
              <a:t>/</a:t>
            </a:r>
            <a:endParaRPr lang="ar-IQ" dirty="0" smtClean="0"/>
          </a:p>
          <a:p>
            <a:pPr lvl="0"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ar-IQ" dirty="0"/>
              <a:t>يكتسب معلومات قويه و فهم متعمق لعلوم الحاسوب و التي يجب أن تزيد في نوعيتها و كميتها عما يدرس في المراحل التعليمية المختلفة كفاية عملية مرتبطة بفهم متعمق لعلوم الحاسوب.</a:t>
            </a:r>
            <a:endParaRPr lang="en-US" dirty="0"/>
          </a:p>
          <a:p>
            <a:pPr lvl="0" algn="just">
              <a:lnSpc>
                <a:spcPct val="150000"/>
              </a:lnSpc>
            </a:pPr>
            <a:r>
              <a:rPr lang="ar-IQ" dirty="0"/>
              <a:t>يعرف و يفهم و يطبق بنجاح نظريات تعليم علوم الحساوب في تدريسه و يعرف و يفهم كيف يختار بنجاح النماذج الاستراتيجية و الطرق المناسبة لتدريس علوم الحاسوب ( كفايات تربوية : مرتبطة بفهم و تطبيق نظريات و نماذج و استراتيجيات تعليم علوم الحاسوب).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800" dirty="0">
                <a:effectLst/>
              </a:rPr>
              <a:t>س</a:t>
            </a:r>
            <a:r>
              <a:rPr lang="en-US" sz="2800" dirty="0">
                <a:effectLst/>
              </a:rPr>
              <a:t>/</a:t>
            </a:r>
            <a:r>
              <a:rPr lang="ar-IQ" sz="2800" dirty="0">
                <a:effectLst/>
              </a:rPr>
              <a:t>ما هي صفات معلم الحاسوب القدير ؟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987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ar-IQ" sz="2400" dirty="0"/>
              <a:t>أن يستعرض مكونات الحاسوب و أن يوضح كيف تتفاعل تلك المكونات مع بعضها البعض.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ar-IQ" sz="2400" dirty="0"/>
              <a:t>أن يكون لديه القدرة على مناقشة إمكانات الحاسوب و حدوده.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ar-IQ" sz="2400" dirty="0"/>
              <a:t>أن يدرك أمكانات استخدامات الحاسوب في الأغراض غير الأخلاقية و أن يعرف كيف يحذر منها و أن يساعد في حماية المجتمع من استخدامات الحاسوب الضارة.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ar-IQ" sz="2400" dirty="0"/>
              <a:t>أن يوضح العمليات الفيزيائية المتعلقة بالمفاهيم الخاصة بالحاسوب.</a:t>
            </a:r>
            <a:endParaRPr lang="en-US" sz="2400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800" dirty="0">
                <a:effectLst/>
              </a:rPr>
              <a:t>س</a:t>
            </a:r>
            <a:r>
              <a:rPr lang="en-US" sz="2800" dirty="0">
                <a:effectLst/>
              </a:rPr>
              <a:t>/</a:t>
            </a:r>
            <a:r>
              <a:rPr lang="ar-IQ" sz="2800" dirty="0">
                <a:effectLst/>
              </a:rPr>
              <a:t> ماهي غايات المقرره في التعليم ذو فاعلية؟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8626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ar-IQ" sz="2400" b="1" dirty="0"/>
              <a:t>س</a:t>
            </a:r>
            <a:r>
              <a:rPr lang="en-US" sz="2400" b="1" dirty="0"/>
              <a:t>/</a:t>
            </a:r>
            <a:r>
              <a:rPr lang="ar-IQ" sz="2400" b="1" dirty="0"/>
              <a:t> ما هي الكفايات التربوية المهمة بالنسبة لمعلم الحاسوب؟</a:t>
            </a:r>
            <a:endParaRPr lang="en-US" sz="2400" b="1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أن يكون على يقين و فهم بمعرفة نظريات التعلم الرئيسية و نظريات النمو العقلي مثل نظريات: برونر و بياجيه و سنكر و بلوم و جانيه.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أن يكون قادراً على معرفة مؤشرات الابحاث عن التعليم و التعلم و تطبيق نتائج البحوث في تدريس علوم الحاسوب.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أن يكون على دراية بطبيعة النمو الجسمي , و العقلي , و الانفعالي للأطفال و الراشدين</a:t>
            </a:r>
            <a:r>
              <a:rPr lang="ar-IQ" sz="2400" dirty="0" smtClean="0"/>
              <a:t>.</a:t>
            </a:r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أن يتمكن من وصف سلوك طلاب التعليم العام داخل و خارج المدرسة.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أن يكون قادراً على تخطيط خبرات التعليم و التعلم لتكوين بيئات تعلم مناسبة للأرتقاء بالتساؤلات و الاستكشافات و حل المشكلات و تعلم كيفية التعلم.</a:t>
            </a:r>
            <a:endParaRPr lang="en-US" sz="2400" dirty="0"/>
          </a:p>
          <a:p>
            <a:pPr marL="109728" lvl="0" indent="0" algn="just">
              <a:buNone/>
            </a:pPr>
            <a:endParaRPr lang="en-US" sz="2400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ar-IQ" sz="2800" dirty="0">
                <a:effectLst/>
              </a:rPr>
              <a:t>الكفايات التربوية: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917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94515"/>
          </a:xfrm>
        </p:spPr>
        <p:txBody>
          <a:bodyPr/>
          <a:lstStyle/>
          <a:p>
            <a:pPr marL="109728" indent="0">
              <a:lnSpc>
                <a:spcPct val="200000"/>
              </a:lnSpc>
              <a:buNone/>
            </a:pPr>
            <a:r>
              <a:rPr lang="ar-IQ" b="1" dirty="0"/>
              <a:t>أولا: </a:t>
            </a:r>
            <a:r>
              <a:rPr lang="ar-IQ" dirty="0"/>
              <a:t>كفاية التخطيط للتدريس</a:t>
            </a:r>
            <a:r>
              <a:rPr lang="ar-IQ" b="1" dirty="0"/>
              <a:t>.</a:t>
            </a:r>
            <a:endParaRPr lang="en-US" dirty="0"/>
          </a:p>
          <a:p>
            <a:pPr marL="109728" indent="0">
              <a:lnSpc>
                <a:spcPct val="200000"/>
              </a:lnSpc>
              <a:buNone/>
            </a:pPr>
            <a:r>
              <a:rPr lang="ar-IQ" b="1" dirty="0"/>
              <a:t>ثانياً: </a:t>
            </a:r>
            <a:r>
              <a:rPr lang="ar-IQ" dirty="0"/>
              <a:t>كفاية تنفيذ التدريس</a:t>
            </a:r>
            <a:r>
              <a:rPr lang="ar-IQ" b="1" dirty="0"/>
              <a:t>.</a:t>
            </a:r>
            <a:endParaRPr lang="en-US" dirty="0"/>
          </a:p>
          <a:p>
            <a:pPr marL="109728" indent="0">
              <a:lnSpc>
                <a:spcPct val="200000"/>
              </a:lnSpc>
              <a:buNone/>
            </a:pPr>
            <a:r>
              <a:rPr lang="ar-IQ" b="1" dirty="0"/>
              <a:t>ثالثا: </a:t>
            </a:r>
            <a:r>
              <a:rPr lang="ar-IQ" dirty="0"/>
              <a:t>كفاية تقويم التدريس</a:t>
            </a:r>
            <a:r>
              <a:rPr lang="ar-IQ" b="1" dirty="0"/>
              <a:t>.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800" dirty="0">
                <a:effectLst/>
              </a:rPr>
              <a:t>س</a:t>
            </a:r>
            <a:r>
              <a:rPr lang="en-US" sz="2800" dirty="0">
                <a:effectLst/>
              </a:rPr>
              <a:t>/</a:t>
            </a:r>
            <a:r>
              <a:rPr lang="ar-IQ" sz="2800" dirty="0">
                <a:effectLst/>
              </a:rPr>
              <a:t>أذكر الكفايات الأساسية لعملية التدريس؟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9466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ar-IQ" sz="2400" dirty="0"/>
              <a:t>تحديد الهدف.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تجريب الوسيلة قبل استخدامها.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تحديد المكان و الزمان الخاصين بالاستخدام.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تدريب الطلاب على استخدام الوسيلة.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اشتراك الطلاب في مناقشة ما تشتمل عليه الوسيلة من أفكار و معارف.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التنوع في استخدام أكثر من وسيلة إذا كان ذلك ممكناً.</a:t>
            </a:r>
            <a:endParaRPr lang="en-US" sz="2400" dirty="0"/>
          </a:p>
          <a:p>
            <a:pPr lvl="0" algn="just">
              <a:lnSpc>
                <a:spcPct val="150000"/>
              </a:lnSpc>
            </a:pPr>
            <a:r>
              <a:rPr lang="ar-IQ" sz="2400" dirty="0"/>
              <a:t>اشتراك الطلاب في تقويم استخدام الوسيلة.</a:t>
            </a:r>
            <a:endParaRPr lang="en-US" sz="2400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IQ" sz="2800" dirty="0">
                <a:effectLst/>
              </a:rPr>
              <a:t>س</a:t>
            </a:r>
            <a:r>
              <a:rPr lang="en-US" sz="2800" dirty="0">
                <a:effectLst/>
              </a:rPr>
              <a:t>/</a:t>
            </a:r>
            <a:r>
              <a:rPr lang="ar-IQ" sz="2800" dirty="0">
                <a:effectLst/>
              </a:rPr>
              <a:t>ما هي الأسس التي تراعى في استخدام الوسائل التعليمية؟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4618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175488"/>
              </p:ext>
            </p:extLst>
          </p:nvPr>
        </p:nvGraphicFramePr>
        <p:xfrm>
          <a:off x="1485258" y="1268760"/>
          <a:ext cx="7242718" cy="490117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555820"/>
                <a:gridCol w="3686898"/>
              </a:tblGrid>
              <a:tr h="466286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5950" algn="l"/>
                        </a:tabLst>
                      </a:pPr>
                      <a:r>
                        <a:rPr lang="ar-IQ" sz="1800" dirty="0">
                          <a:effectLst/>
                        </a:rPr>
                        <a:t>التدريس بالحاسوب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15950" algn="l"/>
                        </a:tabLst>
                      </a:pPr>
                      <a:r>
                        <a:rPr lang="ar-IQ" sz="1800" dirty="0">
                          <a:effectLst/>
                        </a:rPr>
                        <a:t>التدريس التقليدي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04608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المتعلم هو محور النشاط التعليمي.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المعلم هو محور النشاط التعليمي.</a:t>
                      </a:r>
                      <a:endParaRPr lang="en-US" sz="1200">
                        <a:effectLst/>
                      </a:endParaRPr>
                    </a:p>
                    <a:p>
                      <a:pPr indent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66286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دور المعلم إرشاد المتعلم.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دور المعلم نقل المعرفة الى المعلم.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2570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التعلم قائم على التفاعل أكثر من تلقي المعلومات.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التعلم قائم على التلقي اكثر من التفاعل.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932570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مشاركة نسبة كبيرة من المتعلمين في المناقشات.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مشاركة المتعلمين المتميزين فقط في المناقشات.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398856"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>
                          <a:effectLst/>
                        </a:rPr>
                        <a:t>تسمح التكنلوجيا للمعلم استخدام وسائط متعددة و اكتساب مجموعة متنوعة من الأساليب التعليمية.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15950" algn="l"/>
                        </a:tabLst>
                      </a:pPr>
                      <a:r>
                        <a:rPr lang="ar-IQ" sz="1800" dirty="0">
                          <a:effectLst/>
                        </a:rPr>
                        <a:t>يمكن استخدام وسائط متعددة لكن نقل المعرفة يكون معضمها شفهياً من خلال بعض المواد التعليمية المكتوبة.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2934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ar-IQ" sz="2800" dirty="0" smtClean="0"/>
              <a:t>مقارنة بين التدريس التقليدي و التدريس بالحاسوب: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7450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881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محاضرات في مادة طرائق التدريس التخصصية </vt:lpstr>
      <vt:lpstr>المحاضرة الاولى: </vt:lpstr>
      <vt:lpstr>س/ ماهي غايات المقرره في التعليم ذو فاعلية؟ </vt:lpstr>
      <vt:lpstr>س/ما هي صفات معلم الحاسوب القدير ؟ </vt:lpstr>
      <vt:lpstr>س/ ماهي غايات المقرره في التعليم ذو فاعلية؟ </vt:lpstr>
      <vt:lpstr>الكفايات التربوية: </vt:lpstr>
      <vt:lpstr>س/أذكر الكفايات الأساسية لعملية التدريس؟ </vt:lpstr>
      <vt:lpstr>س/ما هي الأسس التي تراعى في استخدام الوسائل التعليمية؟</vt:lpstr>
      <vt:lpstr>مقارنة بين التدريس التقليدي و التدريس بالحاسوب:</vt:lpstr>
      <vt:lpstr>س/ما هي الغاية من استخدام الحاسوب في التعلم؟ </vt:lpstr>
      <vt:lpstr>س/ ما هي المشكلات ( المعوقات) التي تواجه استخدام الحاسوب في التعليم؟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safaa</dc:creator>
  <cp:lastModifiedBy>safaa</cp:lastModifiedBy>
  <cp:revision>17</cp:revision>
  <dcterms:created xsi:type="dcterms:W3CDTF">2019-12-08T11:55:28Z</dcterms:created>
  <dcterms:modified xsi:type="dcterms:W3CDTF">2019-12-08T15:06:12Z</dcterms:modified>
</cp:coreProperties>
</file>